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12" name="Уровень текста 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21" name="Уровень текста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30" name="Уровень текста 1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39" name="Уровень текста 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48" name="Уровень текста 1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58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73" name="Уровень текста 1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Уровень текста 1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Текст заголовка</a:t>
            </a:r>
          </a:p>
        </p:txBody>
      </p:sp>
      <p:sp>
        <p:nvSpPr>
          <p:cNvPr id="3" name="Уровень текста 1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Relationship Id="rId10" Type="http://schemas.openxmlformats.org/officeDocument/2006/relationships/image" Target="../media/image18.png"/><Relationship Id="rId11" Type="http://schemas.openxmlformats.org/officeDocument/2006/relationships/image" Target="../media/image19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0F1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xfrm>
            <a:off x="755854" y="3084348"/>
            <a:ext cx="10366627" cy="1655762"/>
          </a:xfrm>
          <a:prstGeom prst="rect">
            <a:avLst/>
          </a:prstGeom>
        </p:spPr>
        <p:txBody>
          <a:bodyPr anchor="ctr"/>
          <a:lstStyle>
            <a:lvl1pPr algn="l">
              <a:defRPr b="1" sz="3900">
                <a:solidFill>
                  <a:srgbClr val="40404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/>
            <a:r>
              <a:t>Increasing customers loyalty with UNIO</a:t>
            </a:r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8047" y="428698"/>
            <a:ext cx="2242582" cy="2242583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extBox 9"/>
          <p:cNvSpPr txBox="1"/>
          <p:nvPr/>
        </p:nvSpPr>
        <p:spPr>
          <a:xfrm>
            <a:off x="801575" y="4742219"/>
            <a:ext cx="10495376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800"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/>
            <a:r>
              <a:t>A real infrastructure of clients benefits motivation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0F1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8606" y="3281069"/>
            <a:ext cx="1080000" cy="108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14742" y="3285781"/>
            <a:ext cx="1080001" cy="108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97884" y="3217651"/>
            <a:ext cx="1080001" cy="1080001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TextBox 86"/>
          <p:cNvSpPr txBox="1"/>
          <p:nvPr/>
        </p:nvSpPr>
        <p:spPr>
          <a:xfrm>
            <a:off x="379115" y="4471711"/>
            <a:ext cx="271340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Clients hold</a:t>
            </a:r>
          </a:p>
        </p:txBody>
      </p:sp>
      <p:sp>
        <p:nvSpPr>
          <p:cNvPr id="102" name="TextBox 87"/>
          <p:cNvSpPr txBox="1"/>
          <p:nvPr/>
        </p:nvSpPr>
        <p:spPr>
          <a:xfrm>
            <a:off x="3481182" y="4471711"/>
            <a:ext cx="271340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Increasing </a:t>
            </a:r>
            <a:r>
              <a:t>ARPU</a:t>
            </a:r>
          </a:p>
        </p:txBody>
      </p:sp>
      <p:sp>
        <p:nvSpPr>
          <p:cNvPr id="103" name="TextBox 88"/>
          <p:cNvSpPr txBox="1"/>
          <p:nvPr/>
        </p:nvSpPr>
        <p:spPr>
          <a:xfrm>
            <a:off x="9017286" y="4471711"/>
            <a:ext cx="271340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Best</a:t>
            </a:r>
            <a:r>
              <a:t> value proposition</a:t>
            </a:r>
          </a:p>
        </p:txBody>
      </p:sp>
      <p:sp>
        <p:nvSpPr>
          <p:cNvPr id="104" name="Title 1"/>
          <p:cNvSpPr txBox="1"/>
          <p:nvPr/>
        </p:nvSpPr>
        <p:spPr>
          <a:xfrm>
            <a:off x="476747" y="667544"/>
            <a:ext cx="10868639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spcBef>
                <a:spcPts val="600"/>
              </a:spcBef>
              <a:defRPr b="1" sz="2800">
                <a:solidFill>
                  <a:srgbClr val="40404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/>
            <a:r>
              <a:t>Key clients challenges</a:t>
            </a:r>
          </a:p>
        </p:txBody>
      </p:sp>
      <p:pic>
        <p:nvPicPr>
          <p:cNvPr id="105" name="Picture 4" descr="Picture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065984" y="3189519"/>
            <a:ext cx="1080001" cy="1080001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extBox 14"/>
          <p:cNvSpPr txBox="1"/>
          <p:nvPr/>
        </p:nvSpPr>
        <p:spPr>
          <a:xfrm>
            <a:off x="6231783" y="4471711"/>
            <a:ext cx="271340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Increasing </a:t>
            </a:r>
            <a:r>
              <a:t>NPS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0F1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: Rounded Corners 73"/>
          <p:cNvSpPr/>
          <p:nvPr/>
        </p:nvSpPr>
        <p:spPr>
          <a:xfrm>
            <a:off x="448810" y="2672112"/>
            <a:ext cx="3773870" cy="1728527"/>
          </a:xfrm>
          <a:prstGeom prst="roundRect">
            <a:avLst>
              <a:gd name="adj" fmla="val 16667"/>
            </a:avLst>
          </a:prstGeom>
          <a:solidFill>
            <a:srgbClr val="E7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9" name="Rectangle: Rounded Corners 74"/>
          <p:cNvSpPr/>
          <p:nvPr/>
        </p:nvSpPr>
        <p:spPr>
          <a:xfrm>
            <a:off x="7915185" y="2672112"/>
            <a:ext cx="3773869" cy="1728527"/>
          </a:xfrm>
          <a:prstGeom prst="roundRect">
            <a:avLst>
              <a:gd name="adj" fmla="val 16667"/>
            </a:avLst>
          </a:prstGeom>
          <a:solidFill>
            <a:srgbClr val="E7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0" name="TextBox 42"/>
          <p:cNvSpPr txBox="1"/>
          <p:nvPr/>
        </p:nvSpPr>
        <p:spPr>
          <a:xfrm>
            <a:off x="2009741" y="424442"/>
            <a:ext cx="9633592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b="1" sz="2800">
                <a:solidFill>
                  <a:srgbClr val="40404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/>
            <a:r>
              <a:t> A real infrastructure of clients benefits motivation</a:t>
            </a:r>
          </a:p>
        </p:txBody>
      </p:sp>
      <p:sp>
        <p:nvSpPr>
          <p:cNvPr id="111" name="TextBox 58"/>
          <p:cNvSpPr txBox="1"/>
          <p:nvPr/>
        </p:nvSpPr>
        <p:spPr>
          <a:xfrm>
            <a:off x="1488984" y="5572421"/>
            <a:ext cx="3656362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600"/>
              </a:spcBef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Payment infrastructure</a:t>
            </a:r>
          </a:p>
        </p:txBody>
      </p:sp>
      <p:sp>
        <p:nvSpPr>
          <p:cNvPr id="112" name="TextBox 59"/>
          <p:cNvSpPr txBox="1"/>
          <p:nvPr/>
        </p:nvSpPr>
        <p:spPr>
          <a:xfrm>
            <a:off x="7177545" y="5520432"/>
            <a:ext cx="5025632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600"/>
              </a:spcBef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Partnership with NEO Bank Ukraine </a:t>
            </a:r>
          </a:p>
        </p:txBody>
      </p:sp>
      <p:pic>
        <p:nvPicPr>
          <p:cNvPr id="113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6909" y="5519365"/>
            <a:ext cx="743315" cy="7433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Picture 63" descr="Picture 6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85096" y="5412032"/>
            <a:ext cx="903690" cy="84774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1551" y="2809483"/>
            <a:ext cx="720001" cy="72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Picture 4" descr="Picture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38465" y="2809483"/>
            <a:ext cx="720001" cy="72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Picture 6" descr="Picture 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25956" y="2813853"/>
            <a:ext cx="720001" cy="720001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TextBox 68"/>
          <p:cNvSpPr txBox="1"/>
          <p:nvPr/>
        </p:nvSpPr>
        <p:spPr>
          <a:xfrm>
            <a:off x="1383626" y="2958836"/>
            <a:ext cx="1858386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600"/>
              </a:spcBef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Moneyback</a:t>
            </a:r>
          </a:p>
        </p:txBody>
      </p:sp>
      <p:sp>
        <p:nvSpPr>
          <p:cNvPr id="119" name="TextBox 70"/>
          <p:cNvSpPr txBox="1"/>
          <p:nvPr/>
        </p:nvSpPr>
        <p:spPr>
          <a:xfrm>
            <a:off x="5225072" y="3004575"/>
            <a:ext cx="1858385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600"/>
              </a:spcBef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Prizes </a:t>
            </a:r>
          </a:p>
        </p:txBody>
      </p:sp>
      <p:sp>
        <p:nvSpPr>
          <p:cNvPr id="120" name="TextBox 71"/>
          <p:cNvSpPr txBox="1"/>
          <p:nvPr/>
        </p:nvSpPr>
        <p:spPr>
          <a:xfrm>
            <a:off x="9019140" y="2958836"/>
            <a:ext cx="1858386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600"/>
              </a:spcBef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Promo </a:t>
            </a:r>
          </a:p>
        </p:txBody>
      </p:sp>
      <p:sp>
        <p:nvSpPr>
          <p:cNvPr id="121" name="TextBox 72"/>
          <p:cNvSpPr txBox="1"/>
          <p:nvPr/>
        </p:nvSpPr>
        <p:spPr>
          <a:xfrm>
            <a:off x="535626" y="4935994"/>
            <a:ext cx="7467153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Background</a:t>
            </a:r>
          </a:p>
        </p:txBody>
      </p:sp>
      <p:sp>
        <p:nvSpPr>
          <p:cNvPr id="122" name="TextBox 76"/>
          <p:cNvSpPr txBox="1"/>
          <p:nvPr/>
        </p:nvSpPr>
        <p:spPr>
          <a:xfrm>
            <a:off x="1284653" y="3413645"/>
            <a:ext cx="2952562" cy="891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Montserrat"/>
                <a:ea typeface="Montserrat"/>
                <a:cs typeface="Montserrat"/>
                <a:sym typeface="Montserrat"/>
              </a:defRPr>
            </a:pPr>
            <a:r>
              <a:t>Lowers clients migration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Montserrat"/>
                <a:ea typeface="Montserrat"/>
                <a:cs typeface="Montserrat"/>
                <a:sym typeface="Montserrat"/>
              </a:defRPr>
            </a:pPr>
            <a:r>
              <a:t>Increasing </a:t>
            </a:r>
            <a:r>
              <a:t>NPS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Montserrat"/>
                <a:ea typeface="Montserrat"/>
                <a:cs typeface="Montserrat"/>
                <a:sym typeface="Montserrat"/>
              </a:defRPr>
            </a:pPr>
            <a:r>
              <a:t>Brand loyalty</a:t>
            </a:r>
          </a:p>
        </p:txBody>
      </p:sp>
      <p:sp>
        <p:nvSpPr>
          <p:cNvPr id="123" name="TextBox 77"/>
          <p:cNvSpPr txBox="1"/>
          <p:nvPr/>
        </p:nvSpPr>
        <p:spPr>
          <a:xfrm>
            <a:off x="5098810" y="3413645"/>
            <a:ext cx="2952561" cy="891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Montserrat"/>
                <a:ea typeface="Montserrat"/>
                <a:cs typeface="Montserrat"/>
                <a:sym typeface="Montserrat"/>
              </a:defRPr>
            </a:pPr>
            <a:r>
              <a:t>Increases involvement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Montserrat"/>
                <a:ea typeface="Montserrat"/>
                <a:cs typeface="Montserrat"/>
                <a:sym typeface="Montserrat"/>
              </a:defRPr>
            </a:pPr>
            <a:r>
              <a:t>Increases NPS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Montserrat"/>
                <a:ea typeface="Montserrat"/>
                <a:cs typeface="Montserrat"/>
                <a:sym typeface="Montserrat"/>
              </a:defRPr>
            </a:pPr>
            <a:r>
              <a:t>Brand loyalty</a:t>
            </a:r>
          </a:p>
        </p:txBody>
      </p:sp>
      <p:sp>
        <p:nvSpPr>
          <p:cNvPr id="124" name="TextBox 78"/>
          <p:cNvSpPr txBox="1"/>
          <p:nvPr/>
        </p:nvSpPr>
        <p:spPr>
          <a:xfrm>
            <a:off x="8969914" y="3413645"/>
            <a:ext cx="2952561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Montserrat"/>
                <a:ea typeface="Montserrat"/>
                <a:cs typeface="Montserrat"/>
                <a:sym typeface="Montserrat"/>
              </a:defRPr>
            </a:pPr>
            <a:r>
              <a:t>Lead generation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Montserrat"/>
                <a:ea typeface="Montserrat"/>
                <a:cs typeface="Montserrat"/>
                <a:sym typeface="Montserrat"/>
              </a:defRPr>
            </a:pPr>
            <a:r>
              <a:t>Expensive check</a:t>
            </a:r>
          </a:p>
        </p:txBody>
      </p:sp>
      <p:sp>
        <p:nvSpPr>
          <p:cNvPr id="125" name="TextBox 25"/>
          <p:cNvSpPr txBox="1"/>
          <p:nvPr/>
        </p:nvSpPr>
        <p:spPr>
          <a:xfrm>
            <a:off x="957270" y="1578345"/>
            <a:ext cx="10768984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b="1" sz="2800">
                <a:solidFill>
                  <a:srgbClr val="40404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/>
            <a:r>
              <a:t>International Loyalty System working alongside with yours</a:t>
            </a:r>
          </a:p>
        </p:txBody>
      </p:sp>
      <p:pic>
        <p:nvPicPr>
          <p:cNvPr id="126" name="Picture 28" descr="Picture 28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12729" y="422260"/>
            <a:ext cx="931618" cy="9316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0F1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Box 28"/>
          <p:cNvSpPr txBox="1"/>
          <p:nvPr/>
        </p:nvSpPr>
        <p:spPr>
          <a:xfrm>
            <a:off x="7411005" y="4489949"/>
            <a:ext cx="4224991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Unio </a:t>
            </a:r>
            <a:r>
              <a:t>works with certain number of retailers and manufactures in each segment</a:t>
            </a:r>
          </a:p>
        </p:txBody>
      </p:sp>
      <p:sp>
        <p:nvSpPr>
          <p:cNvPr id="129" name="TextBox 47"/>
          <p:cNvSpPr txBox="1"/>
          <p:nvPr/>
        </p:nvSpPr>
        <p:spPr>
          <a:xfrm>
            <a:off x="7411005" y="2263882"/>
            <a:ext cx="4216001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Just identified clients</a:t>
            </a:r>
          </a:p>
          <a:p>
            <a:pPr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No bots </a:t>
            </a:r>
          </a:p>
        </p:txBody>
      </p:sp>
      <p:sp>
        <p:nvSpPr>
          <p:cNvPr id="130" name="TextBox 27"/>
          <p:cNvSpPr txBox="1"/>
          <p:nvPr/>
        </p:nvSpPr>
        <p:spPr>
          <a:xfrm>
            <a:off x="7419994" y="5604543"/>
            <a:ext cx="3449936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Unio </a:t>
            </a:r>
            <a:r>
              <a:t>works alongside with your loyalty system</a:t>
            </a:r>
          </a:p>
        </p:txBody>
      </p:sp>
      <p:sp>
        <p:nvSpPr>
          <p:cNvPr id="131" name="TextBox 29"/>
          <p:cNvSpPr txBox="1"/>
          <p:nvPr/>
        </p:nvSpPr>
        <p:spPr>
          <a:xfrm>
            <a:off x="1569714" y="2348882"/>
            <a:ext cx="4216001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Easy conditions of participation </a:t>
            </a:r>
          </a:p>
        </p:txBody>
      </p:sp>
      <p:sp>
        <p:nvSpPr>
          <p:cNvPr id="132" name="Title 1"/>
          <p:cNvSpPr txBox="1"/>
          <p:nvPr/>
        </p:nvSpPr>
        <p:spPr>
          <a:xfrm>
            <a:off x="476747" y="626448"/>
            <a:ext cx="10868639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>
              <a:spcBef>
                <a:spcPts val="600"/>
              </a:spcBef>
              <a:defRPr b="1" sz="2800">
                <a:solidFill>
                  <a:srgbClr val="40404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t>Competitive advantages </a:t>
            </a:r>
            <a:r>
              <a:t>UNIO</a:t>
            </a:r>
          </a:p>
        </p:txBody>
      </p:sp>
      <p:pic>
        <p:nvPicPr>
          <p:cNvPr id="133" name="Picture 40" descr="Picture 4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57435" y="422260"/>
            <a:ext cx="931618" cy="931618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extBox 44"/>
          <p:cNvSpPr txBox="1"/>
          <p:nvPr/>
        </p:nvSpPr>
        <p:spPr>
          <a:xfrm>
            <a:off x="1710524" y="4560735"/>
            <a:ext cx="4339755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Moneyback</a:t>
            </a:r>
            <a:r>
              <a:t> for all shopping</a:t>
            </a:r>
          </a:p>
        </p:txBody>
      </p:sp>
      <p:sp>
        <p:nvSpPr>
          <p:cNvPr id="135" name="TextBox 45"/>
          <p:cNvSpPr txBox="1"/>
          <p:nvPr/>
        </p:nvSpPr>
        <p:spPr>
          <a:xfrm>
            <a:off x="1710524" y="5674371"/>
            <a:ext cx="3934381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You make the budget for your program</a:t>
            </a:r>
          </a:p>
        </p:txBody>
      </p:sp>
      <p:pic>
        <p:nvPicPr>
          <p:cNvPr id="13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5650" y="2201140"/>
            <a:ext cx="720001" cy="72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icture 4" descr="Picture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1169" y="4493121"/>
            <a:ext cx="720001" cy="72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icture 6" descr="Picture 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21169" y="5655343"/>
            <a:ext cx="720001" cy="72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Picture 8" descr="Picture 8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411074" y="2196270"/>
            <a:ext cx="720001" cy="72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Picture 10" descr="Picture 10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411074" y="4490811"/>
            <a:ext cx="720001" cy="72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Picture 12" descr="Picture 12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394417" y="5534757"/>
            <a:ext cx="720001" cy="720001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Subtitle 2"/>
          <p:cNvSpPr txBox="1"/>
          <p:nvPr/>
        </p:nvSpPr>
        <p:spPr>
          <a:xfrm>
            <a:off x="7411005" y="3408391"/>
            <a:ext cx="4521864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We don’t restrict our client with promo goods</a:t>
            </a:r>
          </a:p>
        </p:txBody>
      </p:sp>
      <p:sp>
        <p:nvSpPr>
          <p:cNvPr id="143" name="TextBox 18"/>
          <p:cNvSpPr txBox="1"/>
          <p:nvPr/>
        </p:nvSpPr>
        <p:spPr>
          <a:xfrm>
            <a:off x="476747" y="1584013"/>
            <a:ext cx="7909561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We pay to the client for shopping. </a:t>
            </a:r>
            <a:r>
              <a:t>JUST MONEY</a:t>
            </a:r>
          </a:p>
        </p:txBody>
      </p:sp>
      <p:sp>
        <p:nvSpPr>
          <p:cNvPr id="144" name="TextBox 20"/>
          <p:cNvSpPr txBox="1"/>
          <p:nvPr/>
        </p:nvSpPr>
        <p:spPr>
          <a:xfrm>
            <a:off x="1687445" y="3457750"/>
            <a:ext cx="4400934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We don’t make any unexisting bonuses </a:t>
            </a:r>
          </a:p>
        </p:txBody>
      </p:sp>
      <p:pic>
        <p:nvPicPr>
          <p:cNvPr id="145" name="Picture 8" descr="Picture 8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394417" y="3300136"/>
            <a:ext cx="736657" cy="73665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icture 10" descr="Picture 10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00745" y="3518239"/>
            <a:ext cx="467729" cy="46772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Picture 12" descr="Picture 12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31810" y="3291632"/>
            <a:ext cx="830999" cy="8309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0F1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rrow: Pentagon 27"/>
          <p:cNvSpPr/>
          <p:nvPr/>
        </p:nvSpPr>
        <p:spPr>
          <a:xfrm>
            <a:off x="361777" y="1828793"/>
            <a:ext cx="2816961" cy="817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8466" y="0"/>
                </a:lnTo>
                <a:lnTo>
                  <a:pt x="21600" y="10800"/>
                </a:lnTo>
                <a:lnTo>
                  <a:pt x="18466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7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0" name="Arrow: Pentagon 44"/>
          <p:cNvSpPr/>
          <p:nvPr/>
        </p:nvSpPr>
        <p:spPr>
          <a:xfrm>
            <a:off x="3234662" y="1828793"/>
            <a:ext cx="2816961" cy="817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8466" y="0"/>
                </a:lnTo>
                <a:lnTo>
                  <a:pt x="21600" y="10800"/>
                </a:lnTo>
                <a:lnTo>
                  <a:pt x="18466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7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1" name="Rectangle 28"/>
          <p:cNvSpPr txBox="1"/>
          <p:nvPr/>
        </p:nvSpPr>
        <p:spPr>
          <a:xfrm>
            <a:off x="1101699" y="2036048"/>
            <a:ext cx="1737363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b="1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Interface</a:t>
            </a:r>
          </a:p>
        </p:txBody>
      </p:sp>
      <p:pic>
        <p:nvPicPr>
          <p:cNvPr id="15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2681" y="2012419"/>
            <a:ext cx="576001" cy="576002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Arrow: Pentagon 47"/>
          <p:cNvSpPr/>
          <p:nvPr/>
        </p:nvSpPr>
        <p:spPr>
          <a:xfrm>
            <a:off x="6134379" y="1825776"/>
            <a:ext cx="2816961" cy="817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8466" y="0"/>
                </a:lnTo>
                <a:lnTo>
                  <a:pt x="21600" y="10800"/>
                </a:lnTo>
                <a:lnTo>
                  <a:pt x="18466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7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4" name="Rectangle 38"/>
          <p:cNvSpPr txBox="1"/>
          <p:nvPr/>
        </p:nvSpPr>
        <p:spPr>
          <a:xfrm>
            <a:off x="3893303" y="2069238"/>
            <a:ext cx="1737363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b="1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Budget</a:t>
            </a:r>
          </a:p>
        </p:txBody>
      </p:sp>
      <p:pic>
        <p:nvPicPr>
          <p:cNvPr id="155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59909" y="1972631"/>
            <a:ext cx="540001" cy="540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Rectangle 42"/>
          <p:cNvSpPr txBox="1"/>
          <p:nvPr/>
        </p:nvSpPr>
        <p:spPr>
          <a:xfrm>
            <a:off x="6918616" y="2059818"/>
            <a:ext cx="1737363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b="1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Perfomance</a:t>
            </a:r>
          </a:p>
        </p:txBody>
      </p:sp>
      <p:pic>
        <p:nvPicPr>
          <p:cNvPr id="15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43253" y="1922034"/>
            <a:ext cx="612001" cy="612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Rectangle: Rounded Corners 52"/>
          <p:cNvSpPr/>
          <p:nvPr/>
        </p:nvSpPr>
        <p:spPr>
          <a:xfrm>
            <a:off x="9062635" y="1825776"/>
            <a:ext cx="2626418" cy="817401"/>
          </a:xfrm>
          <a:prstGeom prst="roundRect">
            <a:avLst>
              <a:gd name="adj" fmla="val 16667"/>
            </a:avLst>
          </a:prstGeom>
          <a:solidFill>
            <a:srgbClr val="E7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59" name="Picture 10" descr="Picture 1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78868" y="1945597"/>
            <a:ext cx="612001" cy="612001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Rectangle 55"/>
          <p:cNvSpPr txBox="1"/>
          <p:nvPr/>
        </p:nvSpPr>
        <p:spPr>
          <a:xfrm>
            <a:off x="10348965" y="2065459"/>
            <a:ext cx="2129051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b="1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Client</a:t>
            </a:r>
          </a:p>
        </p:txBody>
      </p:sp>
      <p:sp>
        <p:nvSpPr>
          <p:cNvPr id="161" name="Rectangle 56"/>
          <p:cNvSpPr txBox="1"/>
          <p:nvPr/>
        </p:nvSpPr>
        <p:spPr>
          <a:xfrm>
            <a:off x="394965" y="2924797"/>
            <a:ext cx="2641563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b="1" sz="14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You choose your instrument</a:t>
            </a:r>
          </a:p>
        </p:txBody>
      </p:sp>
      <p:pic>
        <p:nvPicPr>
          <p:cNvPr id="162" name="Picture 4" descr="Picture 4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460460" y="3567150"/>
            <a:ext cx="360001" cy="36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Picture 2" descr="Picture 2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663137" y="3567150"/>
            <a:ext cx="360001" cy="36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Picture 6" descr="Picture 6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32208" y="3567150"/>
            <a:ext cx="360001" cy="360001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TextBox 65"/>
          <p:cNvSpPr txBox="1"/>
          <p:nvPr/>
        </p:nvSpPr>
        <p:spPr>
          <a:xfrm>
            <a:off x="380385" y="3931592"/>
            <a:ext cx="1063648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sz="12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Prize</a:t>
            </a:r>
          </a:p>
        </p:txBody>
      </p:sp>
      <p:sp>
        <p:nvSpPr>
          <p:cNvPr id="166" name="TextBox 70"/>
          <p:cNvSpPr txBox="1"/>
          <p:nvPr/>
        </p:nvSpPr>
        <p:spPr>
          <a:xfrm>
            <a:off x="1333691" y="3931592"/>
            <a:ext cx="1063648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00"/>
              </a:spcBef>
              <a:defRPr sz="12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Moneyback</a:t>
            </a:r>
          </a:p>
        </p:txBody>
      </p:sp>
      <p:sp>
        <p:nvSpPr>
          <p:cNvPr id="167" name="TextBox 71"/>
          <p:cNvSpPr txBox="1"/>
          <p:nvPr/>
        </p:nvSpPr>
        <p:spPr>
          <a:xfrm>
            <a:off x="2139463" y="3931592"/>
            <a:ext cx="1063648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00"/>
              </a:spcBef>
              <a:defRPr sz="12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Promo</a:t>
            </a:r>
          </a:p>
        </p:txBody>
      </p:sp>
      <p:sp>
        <p:nvSpPr>
          <p:cNvPr id="168" name="Rectangle 79"/>
          <p:cNvSpPr txBox="1"/>
          <p:nvPr/>
        </p:nvSpPr>
        <p:spPr>
          <a:xfrm>
            <a:off x="394965" y="4468641"/>
            <a:ext cx="2641563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b="1" sz="14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You set your audience</a:t>
            </a:r>
          </a:p>
        </p:txBody>
      </p:sp>
      <p:sp>
        <p:nvSpPr>
          <p:cNvPr id="169" name="Rectangle 80"/>
          <p:cNvSpPr txBox="1"/>
          <p:nvPr/>
        </p:nvSpPr>
        <p:spPr>
          <a:xfrm>
            <a:off x="394963" y="5005458"/>
            <a:ext cx="2793979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b="1" sz="14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You create all conditions</a:t>
            </a:r>
          </a:p>
        </p:txBody>
      </p:sp>
      <p:sp>
        <p:nvSpPr>
          <p:cNvPr id="170" name="Rectangle 82"/>
          <p:cNvSpPr txBox="1"/>
          <p:nvPr/>
        </p:nvSpPr>
        <p:spPr>
          <a:xfrm>
            <a:off x="3228139" y="2935071"/>
            <a:ext cx="2641563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b="1" sz="14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You set the budget</a:t>
            </a:r>
          </a:p>
        </p:txBody>
      </p:sp>
      <p:sp>
        <p:nvSpPr>
          <p:cNvPr id="171" name="Rectangle 87"/>
          <p:cNvSpPr txBox="1"/>
          <p:nvPr/>
        </p:nvSpPr>
        <p:spPr>
          <a:xfrm>
            <a:off x="3164892" y="3567150"/>
            <a:ext cx="276805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300"/>
              </a:spcBef>
              <a:defRPr b="1" sz="14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Unio</a:t>
            </a:r>
            <a:r>
              <a:t> takes % as a fee</a:t>
            </a:r>
          </a:p>
        </p:txBody>
      </p:sp>
      <p:sp>
        <p:nvSpPr>
          <p:cNvPr id="172" name="Rectangle 90"/>
          <p:cNvSpPr txBox="1"/>
          <p:nvPr/>
        </p:nvSpPr>
        <p:spPr>
          <a:xfrm>
            <a:off x="9074496" y="2843529"/>
            <a:ext cx="2602698" cy="73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300"/>
              </a:spcBef>
              <a:defRPr b="1" sz="14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Client is registered and verified with cards issued                  </a:t>
            </a:r>
            <a:r>
              <a:rPr b="0"/>
              <a:t>Unio </a:t>
            </a:r>
            <a:r>
              <a:rPr b="0"/>
              <a:t>and/or </a:t>
            </a:r>
            <a:r>
              <a:rPr b="0"/>
              <a:t>Neobank</a:t>
            </a:r>
          </a:p>
        </p:txBody>
      </p:sp>
      <p:sp>
        <p:nvSpPr>
          <p:cNvPr id="173" name="Rectangle 92"/>
          <p:cNvSpPr txBox="1"/>
          <p:nvPr/>
        </p:nvSpPr>
        <p:spPr>
          <a:xfrm>
            <a:off x="6100583" y="2824479"/>
            <a:ext cx="2776891" cy="777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300"/>
              </a:spcBef>
              <a:defRPr b="1" sz="14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t>Moneyback</a:t>
            </a:r>
            <a:r>
              <a:t> for all shopping is             </a:t>
            </a:r>
            <a:r>
              <a:t>in one system</a:t>
            </a:r>
          </a:p>
        </p:txBody>
      </p:sp>
      <p:sp>
        <p:nvSpPr>
          <p:cNvPr id="174" name="Rectangle 93"/>
          <p:cNvSpPr txBox="1"/>
          <p:nvPr/>
        </p:nvSpPr>
        <p:spPr>
          <a:xfrm>
            <a:off x="9074496" y="3783022"/>
            <a:ext cx="2602699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sz="14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Pop up messages for your clients</a:t>
            </a:r>
          </a:p>
        </p:txBody>
      </p:sp>
      <p:sp>
        <p:nvSpPr>
          <p:cNvPr id="175" name="Rectangle 95"/>
          <p:cNvSpPr txBox="1"/>
          <p:nvPr/>
        </p:nvSpPr>
        <p:spPr>
          <a:xfrm>
            <a:off x="6096000" y="3567150"/>
            <a:ext cx="2776890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b="1" sz="1400">
                <a:solidFill>
                  <a:srgbClr val="26262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Prize randomiser on Unio side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6" name="Title 1"/>
          <p:cNvSpPr txBox="1"/>
          <p:nvPr/>
        </p:nvSpPr>
        <p:spPr>
          <a:xfrm>
            <a:off x="476747" y="626448"/>
            <a:ext cx="10868639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spcBef>
                <a:spcPts val="600"/>
              </a:spcBef>
              <a:defRPr b="1" sz="2800">
                <a:solidFill>
                  <a:srgbClr val="40404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/>
            <a:r>
              <a:t>How it works</a:t>
            </a:r>
          </a:p>
        </p:txBody>
      </p:sp>
      <p:pic>
        <p:nvPicPr>
          <p:cNvPr id="177" name="Picture 97" descr="Picture 97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757435" y="422260"/>
            <a:ext cx="931618" cy="9316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0F1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87307" y="1682037"/>
            <a:ext cx="720001" cy="72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21315" y="1682037"/>
            <a:ext cx="720001" cy="720001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TextBox 34"/>
          <p:cNvSpPr txBox="1"/>
          <p:nvPr/>
        </p:nvSpPr>
        <p:spPr>
          <a:xfrm>
            <a:off x="826949" y="3085015"/>
            <a:ext cx="241038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2 million clients</a:t>
            </a:r>
          </a:p>
        </p:txBody>
      </p:sp>
      <p:sp>
        <p:nvSpPr>
          <p:cNvPr id="182" name="TextBox 35"/>
          <p:cNvSpPr txBox="1"/>
          <p:nvPr/>
        </p:nvSpPr>
        <p:spPr>
          <a:xfrm>
            <a:off x="3448087" y="3085015"/>
            <a:ext cx="241038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15 retailers 300K+ </a:t>
            </a:r>
          </a:p>
        </p:txBody>
      </p:sp>
      <p:sp>
        <p:nvSpPr>
          <p:cNvPr id="183" name="TextBox 41"/>
          <p:cNvSpPr txBox="1"/>
          <p:nvPr/>
        </p:nvSpPr>
        <p:spPr>
          <a:xfrm>
            <a:off x="7776123" y="2843529"/>
            <a:ext cx="2410386" cy="1170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600"/>
              </a:spcBef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500K</a:t>
            </a:r>
          </a:p>
          <a:p>
            <a:pPr algn="ctr">
              <a:spcBef>
                <a:spcPts val="600"/>
              </a:spcBef>
              <a:defRPr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 Active clients in each country at the first year of operation</a:t>
            </a:r>
          </a:p>
        </p:txBody>
      </p:sp>
      <p:sp>
        <p:nvSpPr>
          <p:cNvPr id="184" name="TextBox 42"/>
          <p:cNvSpPr txBox="1"/>
          <p:nvPr/>
        </p:nvSpPr>
        <p:spPr>
          <a:xfrm>
            <a:off x="7390741" y="4576933"/>
            <a:ext cx="3179835" cy="128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600"/>
              </a:spcBef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NEXT </a:t>
            </a:r>
          </a:p>
          <a:p>
            <a:pPr algn="ctr">
              <a:spcBef>
                <a:spcPts val="600"/>
              </a:spcBef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Moldova Poland Turkey Georgia Armenia Kazakhstan </a:t>
            </a:r>
          </a:p>
        </p:txBody>
      </p:sp>
      <p:sp>
        <p:nvSpPr>
          <p:cNvPr id="185" name="Title 1"/>
          <p:cNvSpPr txBox="1"/>
          <p:nvPr/>
        </p:nvSpPr>
        <p:spPr>
          <a:xfrm>
            <a:off x="476748" y="626448"/>
            <a:ext cx="9577029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spcBef>
                <a:spcPts val="600"/>
              </a:spcBef>
              <a:defRPr b="1" sz="2800">
                <a:solidFill>
                  <a:srgbClr val="40404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/>
            <a:r>
              <a:t>OUR STRATEGY 2024 – 2025</a:t>
            </a:r>
          </a:p>
        </p:txBody>
      </p:sp>
      <p:pic>
        <p:nvPicPr>
          <p:cNvPr id="186" name="Picture 12" descr="Pictur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757435" y="422260"/>
            <a:ext cx="931618" cy="9316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0F1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Picture 10" descr="Pictur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82268" y="1583445"/>
            <a:ext cx="3324413" cy="3324412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TextBox 11"/>
          <p:cNvSpPr txBox="1"/>
          <p:nvPr/>
        </p:nvSpPr>
        <p:spPr>
          <a:xfrm>
            <a:off x="826948" y="2060924"/>
            <a:ext cx="3968839" cy="280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INFO@UNIO.EE</a:t>
            </a:r>
          </a:p>
          <a:p>
            <a:pPr>
              <a:spcBef>
                <a:spcPts val="600"/>
              </a:spcBef>
              <a:defRPr b="1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+372 8221 68 44</a:t>
            </a:r>
          </a:p>
          <a:p>
            <a:pPr>
              <a:spcBef>
                <a:spcPts val="600"/>
              </a:spcBef>
              <a:defRPr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>
              <a:lnSpc>
                <a:spcPct val="150000"/>
              </a:lnSpc>
              <a:defRPr b="1"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Estonia, Tallinn</a:t>
            </a:r>
          </a:p>
          <a:p>
            <a:pPr>
              <a:lnSpc>
                <a:spcPct val="150000"/>
              </a:lnSpc>
              <a:defRPr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Harju maakond</a:t>
            </a:r>
          </a:p>
          <a:p>
            <a:pPr>
              <a:lnSpc>
                <a:spcPct val="150000"/>
              </a:lnSpc>
              <a:defRPr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Kesklinna linnaosa</a:t>
            </a:r>
          </a:p>
          <a:p>
            <a:pPr>
              <a:lnSpc>
                <a:spcPct val="150000"/>
              </a:lnSpc>
              <a:defRPr sz="16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Tornimae tn 7-132, 10145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